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19" r:id="rId4"/>
    <p:sldId id="320" r:id="rId5"/>
    <p:sldId id="323" r:id="rId6"/>
    <p:sldId id="295" r:id="rId7"/>
    <p:sldId id="324" r:id="rId8"/>
    <p:sldId id="296" r:id="rId9"/>
    <p:sldId id="297" r:id="rId10"/>
    <p:sldId id="280" r:id="rId11"/>
    <p:sldId id="281" r:id="rId12"/>
    <p:sldId id="301" r:id="rId13"/>
    <p:sldId id="303" r:id="rId14"/>
    <p:sldId id="302" r:id="rId15"/>
    <p:sldId id="300" r:id="rId16"/>
    <p:sldId id="298" r:id="rId17"/>
    <p:sldId id="278" r:id="rId18"/>
    <p:sldId id="293" r:id="rId19"/>
    <p:sldId id="305" r:id="rId20"/>
    <p:sldId id="274" r:id="rId21"/>
    <p:sldId id="294" r:id="rId22"/>
    <p:sldId id="259" r:id="rId23"/>
    <p:sldId id="306" r:id="rId24"/>
    <p:sldId id="307" r:id="rId25"/>
    <p:sldId id="308" r:id="rId26"/>
    <p:sldId id="30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2598" autoAdjust="0"/>
  </p:normalViewPr>
  <p:slideViewPr>
    <p:cSldViewPr snapToGrid="0">
      <p:cViewPr varScale="1">
        <p:scale>
          <a:sx n="85" d="100"/>
          <a:sy n="85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027D99-0BC3-61D1-F884-B1238F048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82B9327-A62B-848D-DB3F-AB6FAEFF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CF629C-63B3-3FF2-884C-1868CE9B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043E7A-2488-1A02-C706-3C32348D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B20BFD-D173-ACC4-81AE-8B911DAB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0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6CC736-A174-FBFC-23E5-8FB47B36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52F4C66-4DA0-EB6D-8077-F166ACDDE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F68CF2-6A4C-786B-D500-DC1633F8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E5C808-3415-9F06-5BA7-DD39931E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16C613B-7EAB-4E58-0450-44C0CD0A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0FF877D-7785-2BD9-B3F5-28D0D6A31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24E2B2B-1549-E204-D27D-F16FAC7D3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846B96-EC29-E5B7-E5E6-DF8E704B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B79FDDC-7861-D109-998B-468D3A25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2C5FC7E-1EDA-C3F0-10F2-D0C9B047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FD5D2B-2703-2F33-250C-014D298B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rtl="1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2EA4E2-6136-AFAA-56D6-5C78E969F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4F6AB8-5363-E61D-D229-1EB69F03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7AFAC2FB-4250-4BFC-A7FE-D080213CED7D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AF6B43-C5EB-1D94-78D0-35A1C0F1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1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A4F097-C5FB-426C-33B6-3AE09D20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/>
            </a:lvl1pPr>
          </a:lstStyle>
          <a:p>
            <a:fld id="{97504F01-A781-4C0A-A2FC-16D907886C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378C0E-A756-6CD0-673B-DFAF8AF53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2441648-BF38-B8C1-CE00-05B4406DB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3A20A10-1550-C1A9-F37A-03004DC7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F588AE-CFD8-1D76-1F79-6E4DF2B5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48526EC-F90F-2C1B-54FC-6280FA39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5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9A7F50-EE6F-8DDB-FB24-C129A638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D8F01F-4AEC-9A0F-D7CD-58FB25623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1315FFC-71D1-FEC6-141C-ABA779D35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C683E0-B735-E3EA-07EE-983D0341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A7F65F1-9DA4-7DDB-A9B5-F89C3D24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0D6AB41-8D57-F351-ECF1-2C9C9F11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5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435A87-DFAD-96CA-93AF-B37C0765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78253DC-9655-B5FE-0CBC-4BBCF1080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8B0A84D-B729-9F67-1087-3178377FD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FBDA06D-61A5-6FD3-B6DB-3301CFBC0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BEC0899-2F50-CD2E-B8FE-9DAAC6168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8F963E2-FC7A-1BE8-9DC3-0EEAD5B9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3619AD2-ACDC-7F65-1D1E-D12CFAD6D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E732901-7D7C-69C7-C975-91D77B4B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FBC457-B19B-0566-F963-42BE6A99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FC426B1-BC47-95DD-9AD8-EB53E657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F0D7B43-389E-B94C-C7DE-6E005496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72B7293-49D7-771D-9C26-24AAD181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0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EED2414-3BF3-032D-5795-92D2473C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B0BC339-5998-DDD1-558B-3F2FE9EE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28AC17-3B86-130B-7614-C5E046D2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388823-155F-AE44-B9DB-1CF32185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4537E1-B2DD-68DC-E385-9F1C6B66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089E241-BA6C-AC1A-7D46-E6CAA06E6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4E20FB8-4AC2-B622-F3EC-583C6F39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D7EC102-325A-16CE-D008-9861AA6C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E74904-73D5-B661-9FCD-42FCEF3E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177E07-0FF7-5C0D-BB7B-D6B7D39C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E74186-8D65-1EE4-0DE9-F89825DB7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38F5513-78DF-F6A5-CBDD-18336FEC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8EC47FE-4C0E-FD3E-FA24-4DCF2F92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EFFF9D6-6ADD-668E-B84C-053D0120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6AC94F9-6D55-4759-9944-172363D0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19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0A7B2A4-4EF3-B115-E4FD-A5E43B2F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AAE44D-5111-244F-301E-86D26DB0E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7E8361-7BFE-49B8-81E3-05B955940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C2FB-4250-4BFC-A7FE-D080213CED7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C4F88A-5E0F-0E24-F4C3-AB30F5B27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6BDB8CD-1585-D9E3-32F7-75DB27EED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04F01-A781-4C0A-A2FC-16D907886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8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g"/><Relationship Id="rId9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94C656-5D6B-C212-D319-4184CDE0E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for Healthcare Professionals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B0B59CC-FBF7-8C61-1CA0-47EB71928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B85A67-7E11-D30F-A756-052F726F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i.e.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23ED60C8-2C46-61F3-751E-2C34DE388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673815"/>
              </p:ext>
            </p:extLst>
          </p:nvPr>
        </p:nvGraphicFramePr>
        <p:xfrm>
          <a:off x="2095500" y="1711325"/>
          <a:ext cx="30937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60">
                  <a:extLst>
                    <a:ext uri="{9D8B030D-6E8A-4147-A177-3AD203B41FA5}">
                      <a16:colId xmlns="" xmlns:a16="http://schemas.microsoft.com/office/drawing/2014/main" val="2666858512"/>
                    </a:ext>
                  </a:extLst>
                </a:gridCol>
                <a:gridCol w="1546860">
                  <a:extLst>
                    <a:ext uri="{9D8B030D-6E8A-4147-A177-3AD203B41FA5}">
                      <a16:colId xmlns="" xmlns:a16="http://schemas.microsoft.com/office/drawing/2014/main" val="16103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697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0497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416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540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73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81096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A9A6BB2C-3605-BB0D-C564-9CB543F8B9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5908047"/>
              </p:ext>
            </p:extLst>
          </p:nvPr>
        </p:nvGraphicFramePr>
        <p:xfrm>
          <a:off x="7970522" y="1711325"/>
          <a:ext cx="15468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60">
                  <a:extLst>
                    <a:ext uri="{9D8B030D-6E8A-4147-A177-3AD203B41FA5}">
                      <a16:colId xmlns="" xmlns:a16="http://schemas.microsoft.com/office/drawing/2014/main" val="16103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697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0497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416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540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73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31.14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8109618"/>
                  </a:ext>
                </a:extLst>
              </a:tr>
            </a:tbl>
          </a:graphicData>
        </a:graphic>
      </p:graphicFrame>
      <p:sp>
        <p:nvSpPr>
          <p:cNvPr id="7" name="Arrow: Notched Right 6">
            <a:extLst>
              <a:ext uri="{FF2B5EF4-FFF2-40B4-BE49-F238E27FC236}">
                <a16:creationId xmlns="" xmlns:a16="http://schemas.microsoft.com/office/drawing/2014/main" id="{892C7FA0-E443-0E55-DE3A-4B21DA99A36E}"/>
              </a:ext>
            </a:extLst>
          </p:cNvPr>
          <p:cNvSpPr/>
          <p:nvPr/>
        </p:nvSpPr>
        <p:spPr>
          <a:xfrm>
            <a:off x="5591176" y="2086927"/>
            <a:ext cx="2160270" cy="14738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H/W^2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="" xmlns:a16="http://schemas.microsoft.com/office/drawing/2014/main" id="{B47EA60A-3358-0A2F-D486-6311D1756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59" b="53090"/>
          <a:stretch/>
        </p:blipFill>
        <p:spPr>
          <a:xfrm>
            <a:off x="1548764" y="4549983"/>
            <a:ext cx="8955405" cy="22250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C302835F-A8DC-9462-1638-58301FCBB889}"/>
              </a:ext>
            </a:extLst>
          </p:cNvPr>
          <p:cNvSpPr/>
          <p:nvPr/>
        </p:nvSpPr>
        <p:spPr>
          <a:xfrm>
            <a:off x="4114800" y="4994910"/>
            <a:ext cx="3303270" cy="1325563"/>
          </a:xfrm>
          <a:prstGeom prst="roundRect">
            <a:avLst>
              <a:gd name="adj" fmla="val 97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Explicit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7A5E963-008B-5292-F7C5-0EB2C3AD2809}"/>
              </a:ext>
            </a:extLst>
          </p:cNvPr>
          <p:cNvSpPr/>
          <p:nvPr/>
        </p:nvSpPr>
        <p:spPr>
          <a:xfrm>
            <a:off x="1771650" y="6012180"/>
            <a:ext cx="1417320" cy="3886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14142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B85A67-7E11-D30F-A756-052F726F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i.e.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23ED60C8-2C46-61F3-751E-2C34DE388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297248"/>
              </p:ext>
            </p:extLst>
          </p:nvPr>
        </p:nvGraphicFramePr>
        <p:xfrm>
          <a:off x="1398270" y="673418"/>
          <a:ext cx="3093720" cy="2230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46860">
                  <a:extLst>
                    <a:ext uri="{9D8B030D-6E8A-4147-A177-3AD203B41FA5}">
                      <a16:colId xmlns="" xmlns:a16="http://schemas.microsoft.com/office/drawing/2014/main" val="2666858512"/>
                    </a:ext>
                  </a:extLst>
                </a:gridCol>
                <a:gridCol w="1546860">
                  <a:extLst>
                    <a:ext uri="{9D8B030D-6E8A-4147-A177-3AD203B41FA5}">
                      <a16:colId xmlns="" xmlns:a16="http://schemas.microsoft.com/office/drawing/2014/main" val="16103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2800" baseline="-25000" dirty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2800" baseline="-25000" dirty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697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0497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416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540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73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81096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A9A6BB2C-3605-BB0D-C564-9CB543F8B9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642884"/>
              </p:ext>
            </p:extLst>
          </p:nvPr>
        </p:nvGraphicFramePr>
        <p:xfrm>
          <a:off x="2945130" y="3115628"/>
          <a:ext cx="154686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46860">
                  <a:extLst>
                    <a:ext uri="{9D8B030D-6E8A-4147-A177-3AD203B41FA5}">
                      <a16:colId xmlns="" xmlns:a16="http://schemas.microsoft.com/office/drawing/2014/main" val="161037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697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0497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416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28.72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540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7730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31.14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8109618"/>
                  </a:ext>
                </a:extLst>
              </a:tr>
            </a:tbl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="" xmlns:a16="http://schemas.microsoft.com/office/drawing/2014/main" id="{48B7717E-8C8C-498A-0C05-65723E4606A1}"/>
              </a:ext>
            </a:extLst>
          </p:cNvPr>
          <p:cNvSpPr/>
          <p:nvPr/>
        </p:nvSpPr>
        <p:spPr>
          <a:xfrm>
            <a:off x="5177790" y="848043"/>
            <a:ext cx="731520" cy="4389120"/>
          </a:xfrm>
          <a:prstGeom prst="rightBrace">
            <a:avLst>
              <a:gd name="adj1" fmla="val 6770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B08C5A2-82D0-D3E6-8EA5-6D48982A3EB6}"/>
              </a:ext>
            </a:extLst>
          </p:cNvPr>
          <p:cNvSpPr/>
          <p:nvPr/>
        </p:nvSpPr>
        <p:spPr>
          <a:xfrm>
            <a:off x="6492240" y="2276793"/>
            <a:ext cx="2194560" cy="1325563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X</a:t>
            </a:r>
            <a:r>
              <a:rPr lang="en-US" sz="4400" b="1" i="1" baseline="-25000" dirty="0"/>
              <a:t>1</a:t>
            </a:r>
            <a:r>
              <a:rPr lang="en-US" sz="2800" b="1" i="1" dirty="0"/>
              <a:t>/X</a:t>
            </a:r>
            <a:r>
              <a:rPr lang="en-US" sz="4000" b="1" i="1" baseline="-25000" dirty="0"/>
              <a:t>2</a:t>
            </a:r>
            <a:r>
              <a:rPr lang="en-US" sz="2800" b="1" i="1" dirty="0"/>
              <a:t>^2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DED2E0D-BB62-4DE1-946C-254ECA92DB64}"/>
              </a:ext>
            </a:extLst>
          </p:cNvPr>
          <p:cNvSpPr txBox="1"/>
          <p:nvPr/>
        </p:nvSpPr>
        <p:spPr>
          <a:xfrm>
            <a:off x="6096000" y="1494413"/>
            <a:ext cx="4405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If X1 =78 , X2 = 1.60 then what is result?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23D8B39D-5692-71D8-F07F-6F8F886B6FE1}"/>
              </a:ext>
            </a:extLst>
          </p:cNvPr>
          <p:cNvCxnSpPr/>
          <p:nvPr/>
        </p:nvCxnSpPr>
        <p:spPr>
          <a:xfrm>
            <a:off x="6096000" y="1894523"/>
            <a:ext cx="3470910" cy="23336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490C4EC-E37E-95BC-7A47-463F4CCD91E8}"/>
              </a:ext>
            </a:extLst>
          </p:cNvPr>
          <p:cNvCxnSpPr/>
          <p:nvPr/>
        </p:nvCxnSpPr>
        <p:spPr>
          <a:xfrm flipV="1">
            <a:off x="6012180" y="2057400"/>
            <a:ext cx="3383280" cy="22631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24584FB-3D2A-ECE4-34C4-E939F800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689" y="4588511"/>
            <a:ext cx="8838044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8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53F6C8-2251-C7F4-AB42-6E0B1AAA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420A671-87B0-C0D3-686C-F5BFBA6AF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257" y="315912"/>
            <a:ext cx="2735802" cy="2749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ED3835E-BDB8-F73B-2DC8-BE69A36CB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893" y="266700"/>
            <a:ext cx="2292273" cy="2847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5FAB367-9D39-5DD4-94E7-60D6821A8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52" y="238759"/>
            <a:ext cx="1962150" cy="2847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77D2B735-7A30-82DB-C698-882258001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1" y="262255"/>
            <a:ext cx="2741390" cy="28009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E54DC4F-4FC4-1F0C-6F96-36CC14C16707}"/>
              </a:ext>
            </a:extLst>
          </p:cNvPr>
          <p:cNvSpPr txBox="1"/>
          <p:nvPr/>
        </p:nvSpPr>
        <p:spPr>
          <a:xfrm>
            <a:off x="1257300" y="3520440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Dog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B9BE24F-C725-EB80-CF22-7C8AF91902C1}"/>
              </a:ext>
            </a:extLst>
          </p:cNvPr>
          <p:cNvSpPr txBox="1"/>
          <p:nvPr/>
        </p:nvSpPr>
        <p:spPr>
          <a:xfrm>
            <a:off x="4319509" y="3540434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Dog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E9EFC29-E1DA-74BB-D1C4-7A822A1E027F}"/>
              </a:ext>
            </a:extLst>
          </p:cNvPr>
          <p:cNvSpPr txBox="1"/>
          <p:nvPr/>
        </p:nvSpPr>
        <p:spPr>
          <a:xfrm>
            <a:off x="6796811" y="3476952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89D2268-D486-5AD7-A492-8AA8E0737E97}"/>
              </a:ext>
            </a:extLst>
          </p:cNvPr>
          <p:cNvSpPr txBox="1"/>
          <p:nvPr/>
        </p:nvSpPr>
        <p:spPr>
          <a:xfrm>
            <a:off x="9660940" y="3444894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30971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53F6C8-2251-C7F4-AB42-6E0B1AAA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9F6C499-8536-6C26-61A8-B36D9A479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91" y="364171"/>
            <a:ext cx="2466975" cy="2562225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7961A6E-F293-898D-6317-94433A13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890" y="364172"/>
            <a:ext cx="2579421" cy="2562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3661605-4F6D-1A54-B501-E781CF9E5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3" y="365126"/>
            <a:ext cx="2437497" cy="2617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EB7CC2D-109A-EBE4-8ABE-DD857F934AE5}"/>
              </a:ext>
            </a:extLst>
          </p:cNvPr>
          <p:cNvSpPr txBox="1"/>
          <p:nvPr/>
        </p:nvSpPr>
        <p:spPr>
          <a:xfrm>
            <a:off x="1257300" y="352044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Cat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F151D16-7234-C1F0-F7C2-949F9222E832}"/>
              </a:ext>
            </a:extLst>
          </p:cNvPr>
          <p:cNvSpPr txBox="1"/>
          <p:nvPr/>
        </p:nvSpPr>
        <p:spPr>
          <a:xfrm>
            <a:off x="5455464" y="342900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5790437-AF60-6DE4-70CC-DEC7B1DECE85}"/>
              </a:ext>
            </a:extLst>
          </p:cNvPr>
          <p:cNvSpPr txBox="1"/>
          <p:nvPr/>
        </p:nvSpPr>
        <p:spPr>
          <a:xfrm>
            <a:off x="9494942" y="3343802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28693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FCFC66-7860-7FA2-5726-0337BBDF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F79EB63-F060-4F7D-DBBB-12D5EB9BE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54" y="2120325"/>
            <a:ext cx="3625215" cy="3646050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6E1D533-5979-D72D-3BC6-99C2F2CADC28}"/>
              </a:ext>
            </a:extLst>
          </p:cNvPr>
          <p:cNvSpPr txBox="1"/>
          <p:nvPr/>
        </p:nvSpPr>
        <p:spPr>
          <a:xfrm>
            <a:off x="6789420" y="2120325"/>
            <a:ext cx="160492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/>
              <a:t>?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1589582-C5CC-A917-3653-0B45E53EBE5E}"/>
              </a:ext>
            </a:extLst>
          </p:cNvPr>
          <p:cNvSpPr txBox="1"/>
          <p:nvPr/>
        </p:nvSpPr>
        <p:spPr>
          <a:xfrm>
            <a:off x="6704592" y="5143500"/>
            <a:ext cx="161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Dog OR cat</a:t>
            </a:r>
          </a:p>
        </p:txBody>
      </p:sp>
    </p:spTree>
    <p:extLst>
      <p:ext uri="{BB962C8B-B14F-4D97-AF65-F5344CB8AC3E}">
        <p14:creationId xmlns:p14="http://schemas.microsoft.com/office/powerpoint/2010/main" val="24122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2E6A77-1F3C-F8DB-A994-9067A8BE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یک مشکل بزرگ اینجا وجود دارد..........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FC3DD4-7B38-C88F-23E8-B2A17819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نیاز به داده زیادی داریم تا مدل ریاضی مناسبی به دست بیاوریم..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BBE4-A505-7A2D-2C4B-E327BFEA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1F8643-3827-ED43-7490-3FF440D6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تست هوش IQ مدل ریون با پرسشنامه رایگان | تست و تایپ">
            <a:extLst>
              <a:ext uri="{FF2B5EF4-FFF2-40B4-BE49-F238E27FC236}">
                <a16:creationId xmlns="" xmlns:a16="http://schemas.microsoft.com/office/drawing/2014/main" id="{CD1A397A-205D-F297-9DB3-3BDB99E24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3344">
            <a:off x="5745194" y="425368"/>
            <a:ext cx="66675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با تست ریون بهره هوشی خود را اندازه بگیرید">
            <a:extLst>
              <a:ext uri="{FF2B5EF4-FFF2-40B4-BE49-F238E27FC236}">
                <a16:creationId xmlns="" xmlns:a16="http://schemas.microsoft.com/office/drawing/2014/main" id="{2E2B7593-375D-F2A6-9A29-C6CDAEDAD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3382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تست ریون | تست هوش ریون و تاریخچه تست هوش توضیحات کامل + عکس">
            <a:extLst>
              <a:ext uri="{FF2B5EF4-FFF2-40B4-BE49-F238E27FC236}">
                <a16:creationId xmlns="" xmlns:a16="http://schemas.microsoft.com/office/drawing/2014/main" id="{66981F9B-76CC-CBE4-0E40-FD4951B3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5623">
            <a:off x="3206644" y="3716212"/>
            <a:ext cx="3745525" cy="33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A45B9F-855C-7BC2-6C54-B9CFE088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تقسیم بندی مدلهای ریاضی / آماری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1678A37-C827-BA38-E1FC-FA7A1AB4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6540"/>
            <a:ext cx="10515600" cy="4666335"/>
          </a:xfrm>
        </p:spPr>
      </p:pic>
    </p:spTree>
    <p:extLst>
      <p:ext uri="{BB962C8B-B14F-4D97-AF65-F5344CB8AC3E}">
        <p14:creationId xmlns:p14="http://schemas.microsoft.com/office/powerpoint/2010/main" val="376932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3C644B6-8C9F-11A1-7FFE-07EA2B35B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77" y="622302"/>
            <a:ext cx="5912214" cy="5997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AB8D8C-AC5B-F9B9-EBF6-EC85584D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4" y="137213"/>
            <a:ext cx="10515600" cy="1325563"/>
          </a:xfrm>
        </p:spPr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CE51B40-FFCB-1934-8DF5-00A780CA3F48}"/>
              </a:ext>
            </a:extLst>
          </p:cNvPr>
          <p:cNvSpPr txBox="1"/>
          <p:nvPr/>
        </p:nvSpPr>
        <p:spPr>
          <a:xfrm>
            <a:off x="11117648" y="3784032"/>
            <a:ext cx="167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lt1"/>
                </a:solidFill>
              </a:rPr>
              <a:t>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FA3E108-330E-4C39-5E1F-CBFEB0DA5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3952" r="6842" b="4938"/>
          <a:stretch/>
        </p:blipFill>
        <p:spPr>
          <a:xfrm>
            <a:off x="3404936" y="799994"/>
            <a:ext cx="5713045" cy="55526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3B60F876-40A3-3F8C-0CCE-E6397C98C40F}"/>
              </a:ext>
            </a:extLst>
          </p:cNvPr>
          <p:cNvCxnSpPr>
            <a:cxnSpLocks/>
          </p:cNvCxnSpPr>
          <p:nvPr/>
        </p:nvCxnSpPr>
        <p:spPr>
          <a:xfrm>
            <a:off x="787400" y="6685151"/>
            <a:ext cx="9637373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31498BB-A409-E33C-64AD-2238907A4081}"/>
              </a:ext>
            </a:extLst>
          </p:cNvPr>
          <p:cNvCxnSpPr>
            <a:cxnSpLocks/>
          </p:cNvCxnSpPr>
          <p:nvPr/>
        </p:nvCxnSpPr>
        <p:spPr>
          <a:xfrm flipV="1">
            <a:off x="787400" y="533400"/>
            <a:ext cx="7567930" cy="447040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86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35859 0.25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30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D7D7281-FA46-AC12-E915-728B75DED636}"/>
              </a:ext>
            </a:extLst>
          </p:cNvPr>
          <p:cNvGrpSpPr/>
          <p:nvPr/>
        </p:nvGrpSpPr>
        <p:grpSpPr>
          <a:xfrm>
            <a:off x="838200" y="1112885"/>
            <a:ext cx="9746512" cy="5230691"/>
            <a:chOff x="859010" y="1204325"/>
            <a:chExt cx="9817142" cy="5230691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5842B513-EE46-A0E2-A9B8-A90B8C8C0C5A}"/>
                </a:ext>
              </a:extLst>
            </p:cNvPr>
            <p:cNvSpPr/>
            <p:nvPr/>
          </p:nvSpPr>
          <p:spPr>
            <a:xfrm>
              <a:off x="7840980" y="1946304"/>
              <a:ext cx="2835172" cy="448871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E117A27A-8757-1E12-6BAE-A5004130622C}"/>
                </a:ext>
              </a:extLst>
            </p:cNvPr>
            <p:cNvSpPr/>
            <p:nvPr/>
          </p:nvSpPr>
          <p:spPr>
            <a:xfrm>
              <a:off x="859010" y="1946304"/>
              <a:ext cx="6879543" cy="44887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9700CA2C-92E6-6006-9E6E-32D24325417D}"/>
                </a:ext>
              </a:extLst>
            </p:cNvPr>
            <p:cNvSpPr/>
            <p:nvPr/>
          </p:nvSpPr>
          <p:spPr>
            <a:xfrm>
              <a:off x="3975848" y="1204325"/>
              <a:ext cx="1701209" cy="16979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/>
                <a:t>Predict</a:t>
              </a:r>
              <a:endParaRPr lang="en-US" b="1" i="1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BBAE00E4-88FC-F629-CFF7-DB95D4039C7F}"/>
                </a:ext>
              </a:extLst>
            </p:cNvPr>
            <p:cNvSpPr/>
            <p:nvPr/>
          </p:nvSpPr>
          <p:spPr>
            <a:xfrm>
              <a:off x="8298978" y="4620809"/>
              <a:ext cx="1701209" cy="16979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/>
                <a:t>Cluster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A46AB10F-DFB0-D0F8-B1E8-4C49C587ADCF}"/>
                </a:ext>
              </a:extLst>
            </p:cNvPr>
            <p:cNvSpPr/>
            <p:nvPr/>
          </p:nvSpPr>
          <p:spPr>
            <a:xfrm>
              <a:off x="8298977" y="2420071"/>
              <a:ext cx="1701209" cy="16979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Association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8804F66C-7EB9-5B01-4E05-19D9013E1A88}"/>
                </a:ext>
              </a:extLst>
            </p:cNvPr>
            <p:cNvSpPr/>
            <p:nvPr/>
          </p:nvSpPr>
          <p:spPr>
            <a:xfrm>
              <a:off x="2716818" y="2852594"/>
              <a:ext cx="1414130" cy="5422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/>
                <a:t>Value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03CC276-CDDB-9C4F-39E4-0C3F3766B2A6}"/>
                </a:ext>
              </a:extLst>
            </p:cNvPr>
            <p:cNvSpPr/>
            <p:nvPr/>
          </p:nvSpPr>
          <p:spPr>
            <a:xfrm>
              <a:off x="5833656" y="2904377"/>
              <a:ext cx="1414130" cy="5422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/>
                <a:t>class</a:t>
              </a:r>
            </a:p>
          </p:txBody>
        </p:sp>
      </p:grp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B3AC9BB2-BD50-4C0B-CA26-30CD3A00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مسائل قابل حل با هوش مصنوعی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E6CEED1-2EDC-7AE5-FB9C-E272A81338DC}"/>
              </a:ext>
            </a:extLst>
          </p:cNvPr>
          <p:cNvSpPr/>
          <p:nvPr/>
        </p:nvSpPr>
        <p:spPr>
          <a:xfrm>
            <a:off x="1241001" y="3291985"/>
            <a:ext cx="1908810" cy="2807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Text</a:t>
            </a:r>
          </a:p>
          <a:p>
            <a:pPr algn="ctr"/>
            <a:r>
              <a:rPr lang="en-US" dirty="0"/>
              <a:t>Voice</a:t>
            </a:r>
          </a:p>
          <a:p>
            <a:pPr algn="ctr"/>
            <a:r>
              <a:rPr lang="en-US" dirty="0"/>
              <a:t>Video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919563-D6F2-3350-5066-B5007056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r>
              <a:rPr lang="fa-IR" dirty="0"/>
              <a:t> غوغا کرده ....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 b="11212"/>
          <a:stretch/>
        </p:blipFill>
        <p:spPr>
          <a:xfrm>
            <a:off x="-83539" y="1690688"/>
            <a:ext cx="3086100" cy="4951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3"/>
          <a:stretch/>
        </p:blipFill>
        <p:spPr>
          <a:xfrm>
            <a:off x="2549030" y="-1087804"/>
            <a:ext cx="3086100" cy="6073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2" b="16047"/>
          <a:stretch/>
        </p:blipFill>
        <p:spPr>
          <a:xfrm>
            <a:off x="5181599" y="1700788"/>
            <a:ext cx="3086100" cy="47382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1" b="11224"/>
          <a:stretch/>
        </p:blipFill>
        <p:spPr>
          <a:xfrm>
            <a:off x="7814168" y="2720075"/>
            <a:ext cx="2503418" cy="40524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0880"/>
          <a:stretch/>
        </p:blipFill>
        <p:spPr>
          <a:xfrm>
            <a:off x="9937171" y="2192480"/>
            <a:ext cx="2674858" cy="44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AE9AA9-E170-9274-19CF-011170ACF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ابزارها و مدلهای معروف هر </a:t>
            </a:r>
            <a:r>
              <a:rPr lang="fa-IR" dirty="0" err="1"/>
              <a:t>تسک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C6A7063-E669-A9EB-438A-9495B64EB7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7148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4780">
                  <a:extLst>
                    <a:ext uri="{9D8B030D-6E8A-4147-A177-3AD203B41FA5}">
                      <a16:colId xmlns="" xmlns:a16="http://schemas.microsoft.com/office/drawing/2014/main" val="2261957729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2792733489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4018622168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335252901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یافتن همراهی ها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dirty="0"/>
                        <a:t>خوشه بندی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/>
                      <a:r>
                        <a:rPr lang="fa-IR" dirty="0"/>
                        <a:t>پیش بینی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68711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solidFill>
                            <a:schemeClr val="bg1"/>
                          </a:solidFill>
                        </a:rPr>
                        <a:t>کمیت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solidFill>
                            <a:schemeClr val="bg1"/>
                          </a:solidFill>
                        </a:rPr>
                        <a:t>برچسب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503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Apriori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K-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711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Fp</a:t>
                      </a:r>
                      <a:r>
                        <a:rPr lang="en-US" dirty="0"/>
                        <a:t>-growth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K-medoids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5708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Eclat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Dbscan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Regularized Regression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6452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800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05033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Beysian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6048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E64A15-63AD-65C9-3CEF-D92C096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مسیر پیاده سازی یک پروژه </a:t>
            </a:r>
            <a:r>
              <a:rPr lang="en-US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9831B8-3766-67CA-278C-61D3F38B0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53B4CD8-9C8E-0859-0EFF-D354E67F505C}"/>
              </a:ext>
            </a:extLst>
          </p:cNvPr>
          <p:cNvSpPr/>
          <p:nvPr/>
        </p:nvSpPr>
        <p:spPr>
          <a:xfrm>
            <a:off x="36195" y="1774310"/>
            <a:ext cx="3017520" cy="123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دانستن مسئله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9A178F1A-010A-6957-D30C-8A16EFCA9CFA}"/>
              </a:ext>
            </a:extLst>
          </p:cNvPr>
          <p:cNvSpPr/>
          <p:nvPr/>
        </p:nvSpPr>
        <p:spPr>
          <a:xfrm>
            <a:off x="962502" y="2630488"/>
            <a:ext cx="3017520" cy="123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امکان سنجی حل مسئله با هوش مصنوعی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CE53B61C-2F2A-4D44-2D5E-57EA99032733}"/>
              </a:ext>
            </a:extLst>
          </p:cNvPr>
          <p:cNvSpPr/>
          <p:nvPr/>
        </p:nvSpPr>
        <p:spPr>
          <a:xfrm>
            <a:off x="2038350" y="3547547"/>
            <a:ext cx="3017520" cy="123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جمع آوری داده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2EF8256B-7533-DD0D-4F65-8EF390D83EA5}"/>
              </a:ext>
            </a:extLst>
          </p:cNvPr>
          <p:cNvSpPr/>
          <p:nvPr/>
        </p:nvSpPr>
        <p:spPr>
          <a:xfrm>
            <a:off x="3238500" y="4299704"/>
            <a:ext cx="3017520" cy="123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پاکسازی و ممیزی داده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02688255-7087-0C6B-0608-817B15FFDB0C}"/>
              </a:ext>
            </a:extLst>
          </p:cNvPr>
          <p:cNvSpPr/>
          <p:nvPr/>
        </p:nvSpPr>
        <p:spPr>
          <a:xfrm>
            <a:off x="5775960" y="4351019"/>
            <a:ext cx="3017520" cy="123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آموزش مدل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0C6A2D5F-8AAB-CFEC-5B50-20A9582EDEF4}"/>
              </a:ext>
            </a:extLst>
          </p:cNvPr>
          <p:cNvSpPr/>
          <p:nvPr/>
        </p:nvSpPr>
        <p:spPr>
          <a:xfrm>
            <a:off x="7424260" y="3733799"/>
            <a:ext cx="3017520" cy="123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ارزیابی مدل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AB1428E5-09F2-2281-1103-2DBDF0012703}"/>
              </a:ext>
            </a:extLst>
          </p:cNvPr>
          <p:cNvSpPr/>
          <p:nvPr/>
        </p:nvSpPr>
        <p:spPr>
          <a:xfrm>
            <a:off x="8336280" y="2785319"/>
            <a:ext cx="3017520" cy="123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بهینه سازی مدل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44E2047A-3D0E-502F-3CF7-B5A418C2D831}"/>
              </a:ext>
            </a:extLst>
          </p:cNvPr>
          <p:cNvSpPr/>
          <p:nvPr/>
        </p:nvSpPr>
        <p:spPr>
          <a:xfrm>
            <a:off x="9174480" y="1774310"/>
            <a:ext cx="3017520" cy="123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استفاده از مدل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1EBA6-B782-D2FE-F75E-8A97AB69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آیا همیشه </a:t>
            </a:r>
            <a:r>
              <a:rPr lang="en-US" dirty="0"/>
              <a:t>AI</a:t>
            </a:r>
            <a:r>
              <a:rPr lang="fa-IR" dirty="0"/>
              <a:t> بهترین ابزار است؟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5B64C3-65AA-09BB-F872-54E66391A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هزینه مدل -&gt; پردازش :  </a:t>
            </a:r>
            <a:r>
              <a:rPr lang="en-US" dirty="0"/>
              <a:t>carbon foot print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427F53-2F9C-4E18-56A5-40DBB6C4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برخی لغات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E9FB73-A957-3BFC-50F7-A375B4BAC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یادگیری </a:t>
            </a:r>
            <a:r>
              <a:rPr lang="fa-IR" dirty="0"/>
              <a:t>با ناظر</a:t>
            </a:r>
          </a:p>
          <a:p>
            <a:r>
              <a:rPr lang="fa-IR" dirty="0"/>
              <a:t>یادگیری بدون ناظر</a:t>
            </a:r>
          </a:p>
          <a:p>
            <a:r>
              <a:rPr lang="fa-IR" dirty="0" smtClean="0"/>
              <a:t>یادگیری عمیق – دیپ لرنینگ</a:t>
            </a:r>
          </a:p>
          <a:p>
            <a:r>
              <a:rPr lang="fa-IR" dirty="0" smtClean="0"/>
              <a:t>یادگیری </a:t>
            </a:r>
            <a:r>
              <a:rPr lang="fa-IR" dirty="0"/>
              <a:t>تقویتی</a:t>
            </a:r>
          </a:p>
          <a:p>
            <a:r>
              <a:rPr lang="fa-IR" dirty="0"/>
              <a:t>یادگیری </a:t>
            </a:r>
            <a:r>
              <a:rPr lang="fa-IR" dirty="0" smtClean="0"/>
              <a:t>انتقالی</a:t>
            </a:r>
            <a:endParaRPr lang="en-US" dirty="0" smtClean="0"/>
          </a:p>
          <a:p>
            <a:r>
              <a:rPr lang="fa-IR" dirty="0" smtClean="0"/>
              <a:t>یادگیری تجمیعی</a:t>
            </a:r>
            <a:endParaRPr lang="fa-IR" dirty="0"/>
          </a:p>
          <a:p>
            <a:r>
              <a:rPr lang="en-US" dirty="0"/>
              <a:t>Few shot/Zero shot learning</a:t>
            </a:r>
          </a:p>
          <a:p>
            <a:r>
              <a:rPr lang="en-US" dirty="0"/>
              <a:t>Meta learning</a:t>
            </a:r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5283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7C14CE4-16C2-30E9-AAA9-2F827F23CA31}"/>
              </a:ext>
            </a:extLst>
          </p:cNvPr>
          <p:cNvSpPr/>
          <p:nvPr/>
        </p:nvSpPr>
        <p:spPr>
          <a:xfrm>
            <a:off x="542260" y="1839433"/>
            <a:ext cx="7836196" cy="158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C299E7-ED2E-790F-BE76-13A62F6D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supervised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73471F22-C6CB-89B1-C668-2A265353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330"/>
            <a:ext cx="1185069" cy="1185069"/>
          </a:xfr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509DD2F-C58C-D041-3B03-91BBD858D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14" y="2015330"/>
            <a:ext cx="1190360" cy="1185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C75A8BB-B96F-6B77-73DA-B747063F7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19" y="2015330"/>
            <a:ext cx="1233549" cy="1185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CACDBF8-78E9-1F57-EAF6-C535D652D61C}"/>
              </a:ext>
            </a:extLst>
          </p:cNvPr>
          <p:cNvSpPr txBox="1"/>
          <p:nvPr/>
        </p:nvSpPr>
        <p:spPr>
          <a:xfrm>
            <a:off x="4862451" y="2144709"/>
            <a:ext cx="123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6686A2F-83DF-CB8A-7140-460CF9ED6B0B}"/>
              </a:ext>
            </a:extLst>
          </p:cNvPr>
          <p:cNvSpPr/>
          <p:nvPr/>
        </p:nvSpPr>
        <p:spPr>
          <a:xfrm>
            <a:off x="542260" y="3730146"/>
            <a:ext cx="7836196" cy="405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           CXR                  </a:t>
            </a:r>
            <a:r>
              <a:rPr lang="en-US" dirty="0" err="1" smtClean="0"/>
              <a:t>CXR</a:t>
            </a:r>
            <a:r>
              <a:rPr lang="en-US" dirty="0" smtClean="0"/>
              <a:t>                  </a:t>
            </a:r>
            <a:r>
              <a:rPr lang="en-US" dirty="0" err="1" smtClean="0"/>
              <a:t>CXR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9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="" xmlns:a16="http://schemas.microsoft.com/office/drawing/2014/main" id="{3CD03AD1-5CA1-FB30-4C14-7F1F0DE23C7C}"/>
              </a:ext>
            </a:extLst>
          </p:cNvPr>
          <p:cNvSpPr/>
          <p:nvPr/>
        </p:nvSpPr>
        <p:spPr>
          <a:xfrm>
            <a:off x="5878953" y="1165659"/>
            <a:ext cx="5474847" cy="5148535"/>
          </a:xfrm>
          <a:prstGeom prst="triangle">
            <a:avLst>
              <a:gd name="adj" fmla="val 99554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75282-7E44-F9C9-93C9-BB100F12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unsupervised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2B28D8A-8AB7-61FB-14CA-EB9C7DE99507}"/>
              </a:ext>
            </a:extLst>
          </p:cNvPr>
          <p:cNvGrpSpPr/>
          <p:nvPr/>
        </p:nvGrpSpPr>
        <p:grpSpPr>
          <a:xfrm>
            <a:off x="92926" y="1411423"/>
            <a:ext cx="4540103" cy="4540103"/>
            <a:chOff x="92926" y="1411423"/>
            <a:chExt cx="4540103" cy="4540103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DC310A9E-93BE-FF86-F1A3-9547CE6AB21E}"/>
                </a:ext>
              </a:extLst>
            </p:cNvPr>
            <p:cNvSpPr/>
            <p:nvPr/>
          </p:nvSpPr>
          <p:spPr>
            <a:xfrm>
              <a:off x="92926" y="1411423"/>
              <a:ext cx="4540103" cy="45401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Content Placeholder 8">
              <a:extLst>
                <a:ext uri="{FF2B5EF4-FFF2-40B4-BE49-F238E27FC236}">
                  <a16:creationId xmlns="" xmlns:a16="http://schemas.microsoft.com/office/drawing/2014/main" id="{93BA2F42-1C47-65F2-9CEA-FFA99922D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355" y="1768691"/>
              <a:ext cx="1185069" cy="11850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EF604EE5-C463-282C-46E3-08AEF710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83" y="3169815"/>
              <a:ext cx="1190360" cy="11850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1CCA0584-EA04-662F-7A46-8FAD3AD3A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667" y="2522861"/>
              <a:ext cx="1233549" cy="118506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CE79EF9E-0184-908A-424B-5E73BD53D585}"/>
              </a:ext>
            </a:extLst>
          </p:cNvPr>
          <p:cNvGrpSpPr/>
          <p:nvPr/>
        </p:nvGrpSpPr>
        <p:grpSpPr>
          <a:xfrm>
            <a:off x="4623800" y="-185219"/>
            <a:ext cx="4540103" cy="4540103"/>
            <a:chOff x="4623800" y="-185219"/>
            <a:chExt cx="4540103" cy="4540103"/>
          </a:xfrm>
        </p:grpSpPr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C1CDA085-17CD-D2C3-771D-A9E10F9A7942}"/>
                </a:ext>
              </a:extLst>
            </p:cNvPr>
            <p:cNvSpPr/>
            <p:nvPr/>
          </p:nvSpPr>
          <p:spPr>
            <a:xfrm>
              <a:off x="4623800" y="-185219"/>
              <a:ext cx="4540103" cy="4540103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K.U.B XRAY •... - Careclinics Klinik Seri Indah - Sri Gombak | Facebook">
              <a:extLst>
                <a:ext uri="{FF2B5EF4-FFF2-40B4-BE49-F238E27FC236}">
                  <a16:creationId xmlns="" xmlns:a16="http://schemas.microsoft.com/office/drawing/2014/main" id="{59819EDC-BF24-20D1-979B-4692C86F5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579" y="504791"/>
              <a:ext cx="1528092" cy="186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bdominal X-Ray: Indications and Normal Findings">
              <a:extLst>
                <a:ext uri="{FF2B5EF4-FFF2-40B4-BE49-F238E27FC236}">
                  <a16:creationId xmlns="" xmlns:a16="http://schemas.microsoft.com/office/drawing/2014/main" id="{26F22745-2169-4816-40DE-230F63526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836" y="179906"/>
              <a:ext cx="1130445" cy="172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lain x-ray KUB showing a single stone on the right side (white arrow)... |  Download Scientific Diagram">
              <a:extLst>
                <a:ext uri="{FF2B5EF4-FFF2-40B4-BE49-F238E27FC236}">
                  <a16:creationId xmlns="" xmlns:a16="http://schemas.microsoft.com/office/drawing/2014/main" id="{FF75E19A-B040-DE57-B531-9FD2E2958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70" y="2040770"/>
              <a:ext cx="1557339" cy="2075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Interpretation of Neonatal Chest Radiography">
            <a:extLst>
              <a:ext uri="{FF2B5EF4-FFF2-40B4-BE49-F238E27FC236}">
                <a16:creationId xmlns="" xmlns:a16="http://schemas.microsoft.com/office/drawing/2014/main" id="{F2759113-9E92-5D43-8968-AEF884BB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342" y="3169815"/>
            <a:ext cx="1707858" cy="25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ultiple myeloma (skull) | Radiology Case | Radiopaedia.org">
            <a:extLst>
              <a:ext uri="{FF2B5EF4-FFF2-40B4-BE49-F238E27FC236}">
                <a16:creationId xmlns="" xmlns:a16="http://schemas.microsoft.com/office/drawing/2014/main" id="{ED7B072B-F613-1CCF-3F52-FB67D742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300" y="3115395"/>
            <a:ext cx="1928907" cy="21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ultiple myeloma | Radiology Case | Radiopaedia.org">
            <a:extLst>
              <a:ext uri="{FF2B5EF4-FFF2-40B4-BE49-F238E27FC236}">
                <a16:creationId xmlns="" xmlns:a16="http://schemas.microsoft.com/office/drawing/2014/main" id="{C2725831-19A9-0583-4295-4CA90963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90" y="4190639"/>
            <a:ext cx="1715163" cy="192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7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662B8B-600B-5082-0C14-FACE50F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4A7D8B-A3DB-BD1B-95C4-598082E5E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6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8" b="11147"/>
          <a:stretch/>
        </p:blipFill>
        <p:spPr>
          <a:xfrm>
            <a:off x="-112894" y="0"/>
            <a:ext cx="2888166" cy="4708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2" b="28453"/>
          <a:stretch/>
        </p:blipFill>
        <p:spPr>
          <a:xfrm>
            <a:off x="2353134" y="-11272"/>
            <a:ext cx="2825306" cy="3538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0" b="28335"/>
          <a:stretch/>
        </p:blipFill>
        <p:spPr>
          <a:xfrm>
            <a:off x="4774672" y="-11272"/>
            <a:ext cx="3086100" cy="3880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5" b="17176"/>
          <a:stretch/>
        </p:blipFill>
        <p:spPr>
          <a:xfrm>
            <a:off x="7355456" y="-1081900"/>
            <a:ext cx="2619651" cy="5680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8" r="14708" b="14634"/>
          <a:stretch/>
        </p:blipFill>
        <p:spPr>
          <a:xfrm rot="2319059">
            <a:off x="8853622" y="1766113"/>
            <a:ext cx="2632198" cy="4795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5" b="19127"/>
          <a:stretch/>
        </p:blipFill>
        <p:spPr>
          <a:xfrm rot="2902799">
            <a:off x="5493504" y="3016697"/>
            <a:ext cx="3086100" cy="44493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0" r="14002" b="10894"/>
          <a:stretch/>
        </p:blipFill>
        <p:spPr>
          <a:xfrm rot="4941003">
            <a:off x="1378440" y="2780630"/>
            <a:ext cx="2653990" cy="50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55" y="-1"/>
            <a:ext cx="3079172" cy="68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0"/>
            <a:ext cx="30861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0"/>
            <a:ext cx="30861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290946"/>
            <a:ext cx="3086100" cy="6858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84225" cy="6853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225" y="0"/>
            <a:ext cx="3086100" cy="68580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8"/>
          <a:stretch/>
        </p:blipFill>
        <p:spPr>
          <a:xfrm rot="2219453">
            <a:off x="8058251" y="4438179"/>
            <a:ext cx="2922549" cy="55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3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E62F1F-5652-E5D8-F5BE-8DFFE2B8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مراتب هوش مصنوعی – برگشت به اسلاید اول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BE9A8B-9EDA-D1C9-D944-E6AA45BFC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Artificial </a:t>
            </a:r>
            <a:r>
              <a:rPr lang="en-US" dirty="0" smtClean="0"/>
              <a:t>Narrow </a:t>
            </a:r>
            <a:r>
              <a:rPr lang="en-US" dirty="0"/>
              <a:t>Intelligence</a:t>
            </a:r>
          </a:p>
          <a:p>
            <a:r>
              <a:rPr lang="en-US" dirty="0"/>
              <a:t>Artificial General Intelligence</a:t>
            </a:r>
          </a:p>
          <a:p>
            <a:r>
              <a:rPr lang="en-US" dirty="0"/>
              <a:t>Artificial Super intelligence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raining a Robotic Arm to do Human-Like Tasks using RL | by Alishba Imran |  DataDrivenInve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85" y="1902406"/>
            <a:ext cx="6513611" cy="427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ED68D3-976D-FC84-95B8-BF60E81B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هوش مصنوعی چیست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ABAFDF-E0C6-FFC3-2D35-80CEE5B9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مدل آماری/ ریاضی که </a:t>
            </a:r>
            <a:r>
              <a:rPr lang="fa-IR" dirty="0" err="1"/>
              <a:t>محتملترین</a:t>
            </a:r>
            <a:r>
              <a:rPr lang="fa-IR" dirty="0"/>
              <a:t> حالت از آنچه که از آن درخواست میشود را ارائه میدهد</a:t>
            </a:r>
          </a:p>
          <a:p>
            <a:r>
              <a:rPr lang="fa-IR" dirty="0"/>
              <a:t>سوال: پس چطور ما عکس میدهیم، نوشته میدهیم و ... و در مقابل هم عکس و نوشته و .... تحویل میگیریم؟</a:t>
            </a:r>
          </a:p>
          <a:p>
            <a:r>
              <a:rPr lang="fa-IR" dirty="0"/>
              <a:t>هر عکس، هر نوشته و هرصوت و هر .... یک توصیف عددی یکتا در آن مدل است.</a:t>
            </a:r>
            <a:endParaRPr lang="en-US" dirty="0"/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8158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A4F794-E809-6DEF-0E18-226C1D6A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این مدل ریاضی باید آموزش ببیند تا </a:t>
            </a:r>
            <a:r>
              <a:rPr lang="fa-IR" dirty="0" err="1"/>
              <a:t>بتونه</a:t>
            </a:r>
            <a:r>
              <a:rPr lang="fa-IR" dirty="0"/>
              <a:t> مسئله را حل کند اما...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76E5FC-48FC-66A3-84E5-694A5DDB2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این یک آموزش ضمنی است. یعنی چی؟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342</Words>
  <Application>Microsoft Office PowerPoint</Application>
  <PresentationFormat>Widescreen</PresentationFormat>
  <Paragraphs>128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AI for Healthcare Professionals</vt:lpstr>
      <vt:lpstr>AI غوغا کرده ....</vt:lpstr>
      <vt:lpstr>PowerPoint Presentation</vt:lpstr>
      <vt:lpstr>PowerPoint Presentation</vt:lpstr>
      <vt:lpstr>PowerPoint Presentation</vt:lpstr>
      <vt:lpstr>مراتب هوش مصنوعی – برگشت به اسلاید اول</vt:lpstr>
      <vt:lpstr>ANI</vt:lpstr>
      <vt:lpstr>هوش مصنوعی چیست</vt:lpstr>
      <vt:lpstr>این مدل ریاضی باید آموزش ببیند تا بتونه مسئله را حل کند اما...</vt:lpstr>
      <vt:lpstr>i.e.</vt:lpstr>
      <vt:lpstr>i.e.</vt:lpstr>
      <vt:lpstr>PowerPoint Presentation</vt:lpstr>
      <vt:lpstr>PowerPoint Presentation</vt:lpstr>
      <vt:lpstr>PowerPoint Presentation</vt:lpstr>
      <vt:lpstr>یک مشکل بزرگ اینجا وجود دارد..........</vt:lpstr>
      <vt:lpstr>PowerPoint Presentation</vt:lpstr>
      <vt:lpstr>تقسیم بندی مدلهای ریاضی / آماری</vt:lpstr>
      <vt:lpstr>Current</vt:lpstr>
      <vt:lpstr>مسائل قابل حل با هوش مصنوعی</vt:lpstr>
      <vt:lpstr>ابزارها و مدلهای معروف هر تسک</vt:lpstr>
      <vt:lpstr>مسیر پیاده سازی یک پروژه AI</vt:lpstr>
      <vt:lpstr>آیا همیشه AI بهترین ابزار است؟</vt:lpstr>
      <vt:lpstr>برخی لغات</vt:lpstr>
      <vt:lpstr>supervised</vt:lpstr>
      <vt:lpstr>unsupervised</vt:lpstr>
      <vt:lpstr>ANNS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Healthcare Professionals</dc:title>
  <dc:creator>Habil Grivani</dc:creator>
  <cp:lastModifiedBy>Habil Grivani</cp:lastModifiedBy>
  <cp:revision>9</cp:revision>
  <dcterms:created xsi:type="dcterms:W3CDTF">2024-01-18T20:58:43Z</dcterms:created>
  <dcterms:modified xsi:type="dcterms:W3CDTF">2024-01-24T11:31:33Z</dcterms:modified>
</cp:coreProperties>
</file>